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60" r:id="rId3"/>
    <p:sldId id="263" r:id="rId4"/>
    <p:sldId id="265" r:id="rId5"/>
    <p:sldId id="266" r:id="rId6"/>
    <p:sldId id="268" r:id="rId7"/>
    <p:sldId id="270" r:id="rId8"/>
    <p:sldId id="271" r:id="rId9"/>
    <p:sldId id="272" r:id="rId10"/>
    <p:sldId id="273" r:id="rId11"/>
    <p:sldId id="275" r:id="rId12"/>
    <p:sldId id="274" r:id="rId13"/>
    <p:sldId id="278" r:id="rId14"/>
    <p:sldId id="284" r:id="rId15"/>
    <p:sldId id="286" r:id="rId16"/>
    <p:sldId id="317" r:id="rId17"/>
    <p:sldId id="319" r:id="rId18"/>
    <p:sldId id="287" r:id="rId19"/>
    <p:sldId id="288" r:id="rId20"/>
    <p:sldId id="289" r:id="rId21"/>
    <p:sldId id="309" r:id="rId22"/>
    <p:sldId id="314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BA347F1-3ED1-4A99-BE27-F8E74AE5AC39}">
          <p14:sldIdLst>
            <p14:sldId id="257"/>
            <p14:sldId id="260"/>
            <p14:sldId id="263"/>
          </p14:sldIdLst>
        </p14:section>
        <p14:section name="Section sans titre" id="{191B8437-AB58-4ECB-90A3-C97DC0FB7A73}">
          <p14:sldIdLst>
            <p14:sldId id="265"/>
            <p14:sldId id="266"/>
            <p14:sldId id="268"/>
            <p14:sldId id="270"/>
            <p14:sldId id="271"/>
            <p14:sldId id="272"/>
            <p14:sldId id="273"/>
            <p14:sldId id="275"/>
            <p14:sldId id="274"/>
            <p14:sldId id="278"/>
            <p14:sldId id="284"/>
            <p14:sldId id="286"/>
            <p14:sldId id="317"/>
            <p14:sldId id="319"/>
            <p14:sldId id="287"/>
            <p14:sldId id="288"/>
            <p14:sldId id="289"/>
          </p14:sldIdLst>
        </p14:section>
        <p14:section name="Section sans titre" id="{70A13D7F-00F6-428D-8FFF-D3C92C91BB48}">
          <p14:sldIdLst/>
        </p14:section>
        <p14:section name="Section sans titre" id="{20EDA47D-1221-48CD-87B4-FEC30DE74E53}">
          <p14:sldIdLst>
            <p14:sldId id="309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66852" autoAdjust="0"/>
  </p:normalViewPr>
  <p:slideViewPr>
    <p:cSldViewPr snapToGrid="0">
      <p:cViewPr varScale="1">
        <p:scale>
          <a:sx n="50" d="100"/>
          <a:sy n="50" d="100"/>
        </p:scale>
        <p:origin x="137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Microsoft Sans Serif" panose="020B0604020202020204" pitchFamily="34" charset="0"/>
                      <a:ea typeface="Microsoft Sans Serif" panose="020B0604020202020204" pitchFamily="34" charset="0"/>
                      <a:cs typeface="Microsoft Sans Serif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Feuil1!$B$2:$B$6</c:f>
              <c:numCache>
                <c:formatCode>0.0%</c:formatCode>
                <c:ptCount val="5"/>
                <c:pt idx="0">
                  <c:v>0.16700000000000001</c:v>
                </c:pt>
                <c:pt idx="1">
                  <c:v>0.32100000000000001</c:v>
                </c:pt>
                <c:pt idx="2">
                  <c:v>0.14299999999999999</c:v>
                </c:pt>
                <c:pt idx="3">
                  <c:v>0.17699999999999999</c:v>
                </c:pt>
                <c:pt idx="4">
                  <c:v>0.192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5-4388-81FE-85805F4370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64616"/>
        <c:axId val="339765400"/>
      </c:barChart>
      <c:catAx>
        <c:axId val="33976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339765400"/>
        <c:crosses val="autoZero"/>
        <c:auto val="1"/>
        <c:lblAlgn val="ctr"/>
        <c:lblOffset val="100"/>
        <c:noMultiLvlLbl val="0"/>
      </c:catAx>
      <c:valAx>
        <c:axId val="33976540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33976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746401671635347E-2"/>
          <c:y val="4.3628415147628691E-2"/>
          <c:w val="0.9255969283627592"/>
          <c:h val="0.79186321446259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cap="none" spc="0" baseline="0">
                      <a:ln w="0"/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Microsoft Sans Serif" panose="020B0604020202020204" pitchFamily="34" charset="0"/>
                      <a:ea typeface="Microsoft Sans Serif" panose="020B0604020202020204" pitchFamily="34" charset="0"/>
                      <a:cs typeface="Microsoft Sans Serif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Microsoft Sans Serif" panose="020B0604020202020204" pitchFamily="34" charset="0"/>
                    <a:ea typeface="Microsoft Sans Serif" panose="020B0604020202020204" pitchFamily="34" charset="0"/>
                    <a:cs typeface="Microsoft Sans Serif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Urgences péricardiques</c:v>
                </c:pt>
                <c:pt idx="1">
                  <c:v>Urgences hypertensives</c:v>
                </c:pt>
                <c:pt idx="2">
                  <c:v>Urgences coronaires</c:v>
                </c:pt>
                <c:pt idx="3">
                  <c:v>Urgences vasculaires</c:v>
                </c:pt>
                <c:pt idx="4">
                  <c:v>Urgences rythmiques et conductives</c:v>
                </c:pt>
                <c:pt idx="5">
                  <c:v>Urgences hémodynamiques</c:v>
                </c:pt>
              </c:strCache>
            </c:strRef>
          </c:cat>
          <c:val>
            <c:numRef>
              <c:f>Feuil1!$B$2:$B$7</c:f>
              <c:numCache>
                <c:formatCode>0.0%</c:formatCode>
                <c:ptCount val="6"/>
                <c:pt idx="0">
                  <c:v>5.8000000000000003E-2</c:v>
                </c:pt>
                <c:pt idx="1">
                  <c:v>0.108</c:v>
                </c:pt>
                <c:pt idx="2">
                  <c:v>0.14199999999999999</c:v>
                </c:pt>
                <c:pt idx="3">
                  <c:v>0.16300000000000001</c:v>
                </c:pt>
                <c:pt idx="4">
                  <c:v>0.33100000000000002</c:v>
                </c:pt>
                <c:pt idx="5">
                  <c:v>0.40100000000000002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37-4381-B8CF-552DB95885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9763440"/>
        <c:axId val="339769712"/>
      </c:barChart>
      <c:catAx>
        <c:axId val="33976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defRPr>
            </a:pPr>
            <a:endParaRPr lang="en-US"/>
          </a:p>
        </c:txPr>
        <c:crossAx val="339769712"/>
        <c:crosses val="autoZero"/>
        <c:auto val="1"/>
        <c:lblAlgn val="ctr"/>
        <c:lblOffset val="100"/>
        <c:noMultiLvlLbl val="0"/>
      </c:catAx>
      <c:valAx>
        <c:axId val="339769712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76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5A274-8D05-4EA9-8789-AEEF7FF01A7B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ABDAC-5B30-4CB2-939F-DD474C0458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6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6818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137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/>
          </a:p>
          <a:p>
            <a:pPr fontAlgn="auto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784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/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auto"/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19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91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375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816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603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/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Antécédents 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712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379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678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3165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2709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08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23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624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310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642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197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003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17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Madame</a:t>
            </a:r>
            <a:r>
              <a:rPr lang="fr-FR" b="1" baseline="0" dirty="0" smtClean="0"/>
              <a:t> </a:t>
            </a:r>
            <a:r>
              <a:rPr lang="fr-FR" b="1" dirty="0" smtClean="0"/>
              <a:t>la présidente</a:t>
            </a:r>
            <a:r>
              <a:rPr lang="fr-FR" b="1" baseline="0" dirty="0" smtClean="0"/>
              <a:t> </a:t>
            </a:r>
            <a:r>
              <a:rPr lang="fr-FR" b="1" dirty="0" smtClean="0"/>
              <a:t>du jury, Honorables membres du jury, Chers maitres, quels sont nos résultats 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BDAC-5B30-4CB2-939F-DD474C04588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616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F9B37-F7DC-4B08-894C-FAA84A99C843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16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04A1-6EE2-4DEF-B105-1D5901C2AD51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9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8714-42CB-402D-9AF4-38ACFFADC1C1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503A-9C8D-4224-9A7D-E5E06B2A15B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44F37-2895-4E0C-BD70-69988E91502F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5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E8A6-831B-4AED-83E9-E8C514CC90A5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3B34-527C-4152-8CDA-0CB8C4A55269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99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1DAE-AF07-460B-A46B-B0787C489594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0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1D57-31FF-4FD8-A53B-F9FFDFB027CC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12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65DF-4B29-44E1-BF64-DE85519D9F3E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56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DC3F-12EE-4F6E-B7D0-C7BC98876549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3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BABF-B8B5-4279-9FA9-13E0BF59EA56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583EC-64C9-4F22-8526-D62720144F4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36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742951"/>
            <a:ext cx="11080025" cy="290989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URGENCES CARDIOVASCULAIRES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L’UNITE DES SOINS INTENSIFS CARDIOLOGIQUES (USIC) DU CHU SYLVANUS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OLYMPIO</a:t>
            </a:r>
            <a:endParaRPr lang="fr-F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</a:t>
            </a:fld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310787" y="4495800"/>
            <a:ext cx="115252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Pio</a:t>
            </a:r>
            <a:r>
              <a:rPr lang="en-US" sz="2800" b="1" dirty="0" smtClean="0"/>
              <a:t> </a:t>
            </a:r>
            <a:r>
              <a:rPr lang="en-US" sz="2800" b="1" dirty="0"/>
              <a:t>M</a:t>
            </a:r>
            <a:r>
              <a:rPr lang="en-US" sz="2800" dirty="0"/>
              <a:t>, Atta DB, </a:t>
            </a:r>
            <a:r>
              <a:rPr lang="en-US" sz="2800" dirty="0" err="1"/>
              <a:t>Afassinou</a:t>
            </a:r>
            <a:r>
              <a:rPr lang="en-US" sz="2800" dirty="0"/>
              <a:t> YM, </a:t>
            </a:r>
            <a:r>
              <a:rPr lang="en-US" sz="2800" dirty="0" err="1"/>
              <a:t>Tcherou</a:t>
            </a:r>
            <a:r>
              <a:rPr lang="en-US" sz="2800" dirty="0"/>
              <a:t> T, </a:t>
            </a:r>
            <a:r>
              <a:rPr lang="en-US" sz="2800" dirty="0" err="1"/>
              <a:t>Bakai</a:t>
            </a:r>
            <a:r>
              <a:rPr lang="en-US" sz="2800" dirty="0"/>
              <a:t> A.M. </a:t>
            </a:r>
            <a:r>
              <a:rPr lang="en-US" sz="2800" dirty="0" err="1"/>
              <a:t>Pessinaba</a:t>
            </a:r>
            <a:r>
              <a:rPr lang="en-US" sz="2800" dirty="0"/>
              <a:t> S,</a:t>
            </a:r>
            <a:r>
              <a:rPr lang="en-CA" sz="2800" dirty="0"/>
              <a:t> </a:t>
            </a:r>
            <a:r>
              <a:rPr lang="en-CA" sz="2800" dirty="0" err="1"/>
              <a:t>Yayehd</a:t>
            </a:r>
            <a:r>
              <a:rPr lang="en-CA" sz="2800" dirty="0"/>
              <a:t> K,</a:t>
            </a:r>
            <a:r>
              <a:rPr lang="en-US" sz="2800" dirty="0"/>
              <a:t> </a:t>
            </a:r>
            <a:r>
              <a:rPr lang="en-US" sz="2800" dirty="0" err="1"/>
              <a:t>Kaziga</a:t>
            </a:r>
            <a:r>
              <a:rPr lang="en-US" sz="2800" dirty="0"/>
              <a:t> WDD, </a:t>
            </a:r>
            <a:r>
              <a:rPr lang="en-US" sz="2800" dirty="0" err="1"/>
              <a:t>Baragou</a:t>
            </a:r>
            <a:r>
              <a:rPr lang="en-US" sz="2800" dirty="0"/>
              <a:t> S, </a:t>
            </a:r>
            <a:r>
              <a:rPr lang="en-US" sz="2800" dirty="0" err="1"/>
              <a:t>Damorou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76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0550" y="1504950"/>
            <a:ext cx="10763250" cy="46720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Prévalence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19,4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Moyenne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d'âge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52,65 </a:t>
            </a:r>
            <a:r>
              <a:rPr lang="fr-FR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17,71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Sex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ratio F/H 1,2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commun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Taxi 62,3%; Véhicule personnel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37,4%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 ambulance 0,3% (01 patient)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sz="2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1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475413212"/>
              </p:ext>
            </p:extLst>
          </p:nvPr>
        </p:nvGraphicFramePr>
        <p:xfrm>
          <a:off x="2455751" y="1188720"/>
          <a:ext cx="7280498" cy="4654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370076" y="6108025"/>
            <a:ext cx="9451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</a:t>
            </a:r>
            <a:r>
              <a:rPr lang="fr-FR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fr-FR" sz="2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Répartition des patients selon l’année </a:t>
            </a:r>
            <a:r>
              <a:rPr lang="fr-FR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d’hospitalisation</a:t>
            </a:r>
            <a:endParaRPr lang="fr-FR" sz="22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13366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482725"/>
            <a:ext cx="10840453" cy="4351338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fr-FR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 (1) Répartition des patients en fonction des </a:t>
            </a:r>
            <a:r>
              <a:rPr lang="fr-FR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FDR CV</a:t>
            </a:r>
            <a:endParaRPr lang="fr-FR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82718"/>
              </p:ext>
            </p:extLst>
          </p:nvPr>
        </p:nvGraphicFramePr>
        <p:xfrm>
          <a:off x="1478367" y="2309463"/>
          <a:ext cx="9560115" cy="378574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562947">
                  <a:extLst>
                    <a:ext uri="{9D8B030D-6E8A-4147-A177-3AD203B41FA5}">
                      <a16:colId xmlns:a16="http://schemas.microsoft.com/office/drawing/2014/main" xmlns="" val="1671416447"/>
                    </a:ext>
                  </a:extLst>
                </a:gridCol>
                <a:gridCol w="1810463">
                  <a:extLst>
                    <a:ext uri="{9D8B030D-6E8A-4147-A177-3AD203B41FA5}">
                      <a16:colId xmlns:a16="http://schemas.microsoft.com/office/drawing/2014/main" xmlns="" val="1566739232"/>
                    </a:ext>
                  </a:extLst>
                </a:gridCol>
                <a:gridCol w="3186705">
                  <a:extLst>
                    <a:ext uri="{9D8B030D-6E8A-4147-A177-3AD203B41FA5}">
                      <a16:colId xmlns:a16="http://schemas.microsoft.com/office/drawing/2014/main" xmlns="" val="2394973505"/>
                    </a:ext>
                  </a:extLst>
                </a:gridCol>
              </a:tblGrid>
              <a:tr h="473218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fr-FR" sz="24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Pathologies</a:t>
                      </a:r>
                      <a:r>
                        <a:rPr lang="fr-FR" sz="24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chroniques</a:t>
                      </a:r>
                      <a:endParaRPr lang="fr-FR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Pourcentage%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36431439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l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HTA</a:t>
                      </a:r>
                      <a:endParaRPr lang="fr-FR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168</a:t>
                      </a:r>
                      <a:endParaRPr lang="fr-FR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48,8</a:t>
                      </a:r>
                      <a:endParaRPr lang="fr-FR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90396410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HTA familial et Diabète familial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79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23.0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8629752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Diabète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12,5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221788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Tabac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08,4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9336248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Sédentarité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07.0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3367920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Dyslipidémie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04,7</a:t>
                      </a:r>
                      <a:endParaRPr lang="fr-FR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5671256"/>
                  </a:ext>
                </a:extLst>
              </a:tr>
              <a:tr h="473218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Obésité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02,6</a:t>
                      </a:r>
                      <a:endParaRPr lang="fr-FR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7653785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3767" y="1482725"/>
            <a:ext cx="11004885" cy="4351338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fr-FR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I(2) Répartition des patients en fonctions des antécédents</a:t>
            </a:r>
            <a:endParaRPr lang="fr-FR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76711"/>
              </p:ext>
            </p:extLst>
          </p:nvPr>
        </p:nvGraphicFramePr>
        <p:xfrm>
          <a:off x="1901826" y="2277527"/>
          <a:ext cx="8388348" cy="329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03674">
                  <a:extLst>
                    <a:ext uri="{9D8B030D-6E8A-4147-A177-3AD203B41FA5}">
                      <a16:colId xmlns:a16="http://schemas.microsoft.com/office/drawing/2014/main" xmlns="" val="1671416447"/>
                    </a:ext>
                  </a:extLst>
                </a:gridCol>
                <a:gridCol w="1588558">
                  <a:extLst>
                    <a:ext uri="{9D8B030D-6E8A-4147-A177-3AD203B41FA5}">
                      <a16:colId xmlns:a16="http://schemas.microsoft.com/office/drawing/2014/main" xmlns="" val="1566739232"/>
                    </a:ext>
                  </a:extLst>
                </a:gridCol>
                <a:gridCol w="2796116">
                  <a:extLst>
                    <a:ext uri="{9D8B030D-6E8A-4147-A177-3AD203B41FA5}">
                      <a16:colId xmlns:a16="http://schemas.microsoft.com/office/drawing/2014/main" xmlns="" val="2394973505"/>
                    </a:ext>
                  </a:extLst>
                </a:gridCol>
              </a:tblGrid>
              <a:tr h="44497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fr-FR" sz="24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Pathologies morbides</a:t>
                      </a:r>
                      <a:endParaRPr lang="fr-FR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Pourcentage%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36431439"/>
                  </a:ext>
                </a:extLst>
              </a:tr>
              <a:tr h="444970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AVC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</a:t>
                      </a:r>
                      <a:endParaRPr lang="fr-FR" sz="3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02,6</a:t>
                      </a:r>
                      <a:endParaRPr lang="fr-FR" sz="3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6903569"/>
                  </a:ext>
                </a:extLst>
              </a:tr>
              <a:tr h="444970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Embolie pulmonaire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02,3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611162042"/>
                  </a:ext>
                </a:extLst>
              </a:tr>
              <a:tr h="444970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</a:t>
                      </a:r>
                      <a:endParaRPr lang="fr-FR" sz="3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01,5</a:t>
                      </a:r>
                      <a:endParaRPr lang="fr-FR" sz="3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8512"/>
                  </a:ext>
                </a:extLst>
              </a:tr>
              <a:tr h="444970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Mort subite familiale</a:t>
                      </a:r>
                      <a:endParaRPr lang="fr-FR" sz="3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</a:t>
                      </a:r>
                      <a:endParaRPr lang="fr-FR" sz="3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00,9</a:t>
                      </a:r>
                      <a:endParaRPr lang="fr-FR" sz="3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25239413"/>
                  </a:ext>
                </a:extLst>
              </a:tr>
              <a:tr h="444970">
                <a:tc>
                  <a:txBody>
                    <a:bodyPr/>
                    <a:lstStyle/>
                    <a:p>
                      <a:pPr marL="449580" algn="just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TVP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03</a:t>
                      </a:r>
                      <a:endParaRPr lang="fr-FR" sz="32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00,9</a:t>
                      </a:r>
                      <a:endParaRPr lang="fr-FR" sz="3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4072026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029968" y="5643246"/>
            <a:ext cx="8260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AVC accident vasculaire cérébrale    CC cardiopathies congénitales       TVP thrombose veineuse profonde </a:t>
            </a:r>
            <a:endParaRPr lang="fr-F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135212"/>
            <a:ext cx="10515600" cy="142082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Diagnostic positif final et classification des UCV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3070296083"/>
              </p:ext>
            </p:extLst>
          </p:nvPr>
        </p:nvGraphicFramePr>
        <p:xfrm>
          <a:off x="1491915" y="1682434"/>
          <a:ext cx="8928793" cy="457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47536" y="6218231"/>
            <a:ext cx="9348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3. Répartition des patients en fonction des UCV</a:t>
            </a:r>
            <a:endParaRPr lang="fr-FR" sz="2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7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948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613472"/>
              </p:ext>
            </p:extLst>
          </p:nvPr>
        </p:nvGraphicFramePr>
        <p:xfrm>
          <a:off x="399814" y="1487504"/>
          <a:ext cx="11392372" cy="469366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57372">
                  <a:extLst>
                    <a:ext uri="{9D8B030D-6E8A-4147-A177-3AD203B41FA5}">
                      <a16:colId xmlns:a16="http://schemas.microsoft.com/office/drawing/2014/main" xmlns="" val="830627835"/>
                    </a:ext>
                  </a:extLst>
                </a:gridCol>
                <a:gridCol w="1131747">
                  <a:extLst>
                    <a:ext uri="{9D8B030D-6E8A-4147-A177-3AD203B41FA5}">
                      <a16:colId xmlns:a16="http://schemas.microsoft.com/office/drawing/2014/main" xmlns="" val="3668850795"/>
                    </a:ext>
                  </a:extLst>
                </a:gridCol>
                <a:gridCol w="1426963">
                  <a:extLst>
                    <a:ext uri="{9D8B030D-6E8A-4147-A177-3AD203B41FA5}">
                      <a16:colId xmlns:a16="http://schemas.microsoft.com/office/drawing/2014/main" xmlns="" val="3087608364"/>
                    </a:ext>
                  </a:extLst>
                </a:gridCol>
                <a:gridCol w="2179726">
                  <a:extLst>
                    <a:ext uri="{9D8B030D-6E8A-4147-A177-3AD203B41FA5}">
                      <a16:colId xmlns:a16="http://schemas.microsoft.com/office/drawing/2014/main" xmlns="" val="3514867153"/>
                    </a:ext>
                  </a:extLst>
                </a:gridCol>
                <a:gridCol w="1872220">
                  <a:extLst>
                    <a:ext uri="{9D8B030D-6E8A-4147-A177-3AD203B41FA5}">
                      <a16:colId xmlns:a16="http://schemas.microsoft.com/office/drawing/2014/main" xmlns="" val="424797735"/>
                    </a:ext>
                  </a:extLst>
                </a:gridCol>
                <a:gridCol w="1259191">
                  <a:extLst>
                    <a:ext uri="{9D8B030D-6E8A-4147-A177-3AD203B41FA5}">
                      <a16:colId xmlns:a16="http://schemas.microsoft.com/office/drawing/2014/main" xmlns="" val="3443360555"/>
                    </a:ext>
                  </a:extLst>
                </a:gridCol>
                <a:gridCol w="1565153">
                  <a:extLst>
                    <a:ext uri="{9D8B030D-6E8A-4147-A177-3AD203B41FA5}">
                      <a16:colId xmlns:a16="http://schemas.microsoft.com/office/drawing/2014/main" xmlns="" val="3159851853"/>
                    </a:ext>
                  </a:extLst>
                </a:gridCol>
              </a:tblGrid>
              <a:tr h="633752"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Cardiomyopathies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Valvulopathies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TDR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UrHTA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3726485"/>
                  </a:ext>
                </a:extLst>
              </a:tr>
              <a:tr h="1154673"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OAP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6355" marR="15240"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endParaRPr lang="fr-FR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(18,8%)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(37,5%)</a:t>
                      </a:r>
                      <a:endParaRPr lang="fr-FR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6(18,8%)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(12,5%)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4(12,5%)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8193006"/>
                  </a:ext>
                </a:extLst>
              </a:tr>
              <a:tr h="1732009"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Choc cardiogénique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13(68,4%)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(0,0%)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6(31,6%)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0(0,0%)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0(0,0%)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3608992"/>
                  </a:ext>
                </a:extLst>
              </a:tr>
              <a:tr h="1108704"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IC stade IV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87</a:t>
                      </a:r>
                      <a:endParaRPr lang="fr-FR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30(34,5%)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18(20,7%)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25(28,7%)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6(6,9%)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8(9,2%)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5951499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25707" y="963131"/>
            <a:ext cx="928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III. Types d’urgences hémodynamiques</a:t>
            </a:r>
            <a:endParaRPr lang="fr-FR" sz="24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99814" y="6232635"/>
            <a:ext cx="10623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OAP Œdème aigu du poumon    CI     cardiopathies ischémiques     IC Insuffisance cardiaque    TDR Troubles du rythme    </a:t>
            </a:r>
          </a:p>
          <a:p>
            <a:r>
              <a:rPr lang="fr-FR" sz="14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Ur HTA   urgences hypertensives</a:t>
            </a:r>
            <a:endParaRPr lang="fr-FR" sz="14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73548"/>
              </p:ext>
            </p:extLst>
          </p:nvPr>
        </p:nvGraphicFramePr>
        <p:xfrm>
          <a:off x="1812755" y="784865"/>
          <a:ext cx="8682791" cy="52730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70698">
                  <a:extLst>
                    <a:ext uri="{9D8B030D-6E8A-4147-A177-3AD203B41FA5}">
                      <a16:colId xmlns:a16="http://schemas.microsoft.com/office/drawing/2014/main" xmlns="" val="610975091"/>
                    </a:ext>
                  </a:extLst>
                </a:gridCol>
                <a:gridCol w="3059031">
                  <a:extLst>
                    <a:ext uri="{9D8B030D-6E8A-4147-A177-3AD203B41FA5}">
                      <a16:colId xmlns:a16="http://schemas.microsoft.com/office/drawing/2014/main" xmlns="" val="3571775238"/>
                    </a:ext>
                  </a:extLst>
                </a:gridCol>
                <a:gridCol w="1282364">
                  <a:extLst>
                    <a:ext uri="{9D8B030D-6E8A-4147-A177-3AD203B41FA5}">
                      <a16:colId xmlns:a16="http://schemas.microsoft.com/office/drawing/2014/main" xmlns="" val="781736347"/>
                    </a:ext>
                  </a:extLst>
                </a:gridCol>
                <a:gridCol w="2170698">
                  <a:extLst>
                    <a:ext uri="{9D8B030D-6E8A-4147-A177-3AD203B41FA5}">
                      <a16:colId xmlns:a16="http://schemas.microsoft.com/office/drawing/2014/main" xmlns="" val="3308542427"/>
                    </a:ext>
                  </a:extLst>
                </a:gridCol>
              </a:tblGrid>
              <a:tr h="360947">
                <a:tc>
                  <a:txBody>
                    <a:bodyPr/>
                    <a:lstStyle/>
                    <a:p>
                      <a:endParaRPr lang="fr-FR" sz="2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  <a:endParaRPr lang="fr-FR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4855995"/>
                  </a:ext>
                </a:extLst>
              </a:tr>
              <a:tr h="481263">
                <a:tc rowSpan="5"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rythmiques et conductives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TRSV mal tolérés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endParaRPr lang="fr-FR" sz="20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21,8</a:t>
                      </a:r>
                      <a:endParaRPr lang="fr-FR" sz="20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76520044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TV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8515566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FV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87883232"/>
                  </a:ext>
                </a:extLst>
              </a:tr>
              <a:tr h="9625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BAV de haut degré symptomatique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9,9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7515139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Sous-total 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114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33,1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8944532"/>
                  </a:ext>
                </a:extLst>
              </a:tr>
              <a:tr h="481263">
                <a:tc rowSpan="4"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vasculaires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MTEV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  <a:endParaRPr lang="fr-F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15,1</a:t>
                      </a:r>
                      <a:endParaRPr lang="fr-F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43963113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Ischémie aiguë des MI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4280681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Dissection aortique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9231920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Sous-total 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16,3</a:t>
                      </a:r>
                      <a:endParaRPr lang="fr-FR" sz="20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80042429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812755" y="6154617"/>
            <a:ext cx="930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TRSV   troubles du rythme supraventriculaire mal tolérés  </a:t>
            </a:r>
            <a:r>
              <a:rPr lang="fr-FR" sz="1600" dirty="0" smtClean="0"/>
              <a:t>TV tachycardie ventriculaire   FV fibrillation ventriculaire   </a:t>
            </a:r>
            <a:r>
              <a:rPr lang="fr-FR" sz="1600" dirty="0"/>
              <a:t>MTEV   maladie thromboembolique veineuse  </a:t>
            </a:r>
            <a:r>
              <a:rPr lang="fr-FR" sz="1600" dirty="0" smtClean="0"/>
              <a:t> </a:t>
            </a:r>
            <a:r>
              <a:rPr lang="fr-FR" sz="1600" dirty="0"/>
              <a:t>MI   membre inférieur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27055" y="229127"/>
            <a:ext cx="8454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IV (1). Urgences rythmiques, conductives et vasculaires</a:t>
            </a:r>
            <a:endParaRPr lang="fr-FR" sz="2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5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17</a:t>
            </a:fld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927055" y="5880803"/>
            <a:ext cx="930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IDM infarctus du myocarde     HTA    hypertension artérielle    EH  encéphalopathie hypertensive   </a:t>
            </a:r>
            <a:endParaRPr lang="fr-FR" sz="16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27055" y="229127"/>
            <a:ext cx="8454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IV (2)Urgences rythmiques, conductives et vasculaires</a:t>
            </a:r>
            <a:endParaRPr lang="fr-FR" sz="2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118810"/>
              </p:ext>
            </p:extLst>
          </p:nvPr>
        </p:nvGraphicFramePr>
        <p:xfrm>
          <a:off x="1812756" y="732991"/>
          <a:ext cx="8568488" cy="50108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42122">
                  <a:extLst>
                    <a:ext uri="{9D8B030D-6E8A-4147-A177-3AD203B41FA5}">
                      <a16:colId xmlns:a16="http://schemas.microsoft.com/office/drawing/2014/main" xmlns="" val="610975091"/>
                    </a:ext>
                  </a:extLst>
                </a:gridCol>
                <a:gridCol w="3184958">
                  <a:extLst>
                    <a:ext uri="{9D8B030D-6E8A-4147-A177-3AD203B41FA5}">
                      <a16:colId xmlns:a16="http://schemas.microsoft.com/office/drawing/2014/main" xmlns="" val="3571775238"/>
                    </a:ext>
                  </a:extLst>
                </a:gridCol>
                <a:gridCol w="1099286">
                  <a:extLst>
                    <a:ext uri="{9D8B030D-6E8A-4147-A177-3AD203B41FA5}">
                      <a16:colId xmlns:a16="http://schemas.microsoft.com/office/drawing/2014/main" xmlns="" val="781736347"/>
                    </a:ext>
                  </a:extLst>
                </a:gridCol>
                <a:gridCol w="2142122">
                  <a:extLst>
                    <a:ext uri="{9D8B030D-6E8A-4147-A177-3AD203B41FA5}">
                      <a16:colId xmlns:a16="http://schemas.microsoft.com/office/drawing/2014/main" xmlns="" val="3308542427"/>
                    </a:ext>
                  </a:extLst>
                </a:gridCol>
              </a:tblGrid>
              <a:tr h="439027">
                <a:tc>
                  <a:txBody>
                    <a:bodyPr/>
                    <a:lstStyle/>
                    <a:p>
                      <a:endParaRPr lang="fr-FR" sz="2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  <a:endParaRPr lang="fr-FR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4855995"/>
                  </a:ext>
                </a:extLst>
              </a:tr>
              <a:tr h="507977">
                <a:tc rowSpan="3"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coronaires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Angor instable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7,8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6631706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IDM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6,4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2143690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Sous-total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14,2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2944274"/>
                  </a:ext>
                </a:extLst>
              </a:tr>
              <a:tr h="507977">
                <a:tc rowSpan="3"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hypertensives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HTA maligne</a:t>
                      </a: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		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7153879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EH</a:t>
                      </a: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		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7006695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Sous-total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10,8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5265002"/>
                  </a:ext>
                </a:extLst>
              </a:tr>
              <a:tr h="507977">
                <a:tc rowSpan="3"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péricardiques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Péricardite aiguë massive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4,1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64262021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Tamponnade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1,7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3517976"/>
                  </a:ext>
                </a:extLst>
              </a:tr>
              <a:tr h="5079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Sous-Total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5,8</a:t>
                      </a:r>
                      <a:endParaRPr lang="fr-FR" sz="1600" b="1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1298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0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1608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Aspects thérapeutiques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Thrombolyse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patients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CEE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 patients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Ponction drainage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 patients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Angioplastie coronaire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03 patients à l’étranger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7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81397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3506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Durée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moyenne 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d’hospitalisation 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7,38 jours</a:t>
            </a:r>
          </a:p>
          <a:p>
            <a:pPr marL="0" indent="0">
              <a:buNone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Evolution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</a:t>
            </a:r>
            <a:r>
              <a:rPr lang="fr-FR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décès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344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Taux de mortalité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12,8%</a:t>
            </a:r>
          </a:p>
          <a:p>
            <a:pPr marL="0" indent="0">
              <a:buNone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1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3625"/>
          </a:xfrm>
        </p:spPr>
        <p:txBody>
          <a:bodyPr>
            <a:normAutofit/>
          </a:bodyPr>
          <a:lstStyle/>
          <a:p>
            <a:pPr algn="ctr"/>
            <a:r>
              <a:rPr lang="fr-FR" sz="38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fr-FR" sz="38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Urgences cardiovasculaires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(UCV)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millions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décès par an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Motif d’admission USIC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UCV affection cardiovasculaire menaçant le pronostic vital immédiat du patient.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Diagnostic et traitement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rapides</a:t>
            </a:r>
          </a:p>
          <a:p>
            <a:pPr marL="0" indent="0">
              <a:buNone/>
            </a:pP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 Togo: fréquence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18%;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Mortalité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23%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Damorou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al. 2004)</a:t>
            </a:r>
          </a:p>
          <a:p>
            <a:pPr marL="0" indent="0">
              <a:buNone/>
            </a:pPr>
            <a:endParaRPr lang="fr-FR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août 2015 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USIC</a:t>
            </a:r>
            <a:r>
              <a:rPr lang="fr-FR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CHU SO Meilleure gestion des UCV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i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37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1608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6326" y="1307073"/>
            <a:ext cx="10515600" cy="5049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 IV Répartition des décès en fonction des types d’urgence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61734"/>
              </p:ext>
            </p:extLst>
          </p:nvPr>
        </p:nvGraphicFramePr>
        <p:xfrm>
          <a:off x="1835340" y="1833545"/>
          <a:ext cx="8521320" cy="481584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481928">
                  <a:extLst>
                    <a:ext uri="{9D8B030D-6E8A-4147-A177-3AD203B41FA5}">
                      <a16:colId xmlns:a16="http://schemas.microsoft.com/office/drawing/2014/main" xmlns="" val="1890280114"/>
                    </a:ext>
                  </a:extLst>
                </a:gridCol>
                <a:gridCol w="1198953">
                  <a:extLst>
                    <a:ext uri="{9D8B030D-6E8A-4147-A177-3AD203B41FA5}">
                      <a16:colId xmlns:a16="http://schemas.microsoft.com/office/drawing/2014/main" xmlns="" val="873257372"/>
                    </a:ext>
                  </a:extLst>
                </a:gridCol>
                <a:gridCol w="2840439">
                  <a:extLst>
                    <a:ext uri="{9D8B030D-6E8A-4147-A177-3AD203B41FA5}">
                      <a16:colId xmlns:a16="http://schemas.microsoft.com/office/drawing/2014/main" xmlns="" val="165781618"/>
                    </a:ext>
                  </a:extLst>
                </a:gridCol>
              </a:tblGrid>
              <a:tr h="483296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Causes de décès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Effectif</a:t>
                      </a:r>
                      <a:endParaRPr lang="fr-FR" sz="1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Pourcentage</a:t>
                      </a:r>
                      <a:endParaRPr lang="fr-FR" sz="1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2655508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hémodynamiques</a:t>
                      </a:r>
                      <a:endParaRPr lang="fr-FR" sz="1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847831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vasculaires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31,8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6257916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coronaires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9,2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5445793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Rythmiques et conductives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3973341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péricardiques</a:t>
                      </a:r>
                      <a:endParaRPr lang="fr-FR" sz="1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3442431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Urgences hypertensives</a:t>
                      </a:r>
                      <a:endParaRPr lang="fr-FR" sz="1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3036594"/>
                  </a:ext>
                </a:extLst>
              </a:tr>
              <a:tr h="483296">
                <a:tc>
                  <a:txBody>
                    <a:bodyPr/>
                    <a:lstStyle/>
                    <a:p>
                      <a:pPr algn="l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fr-FR" sz="18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6876282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28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UCV Véritable course contre la montre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Fréquence croissante, âge de survenue de plus en plus bas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HTA, diabète, tabagisme,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obésité</a:t>
            </a: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Urgences hémodynamiques: IC dominent la scène nosologique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Plateau technique insuffisant, absence de PEC pré-hospitalière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32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132222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MERCI DE VOTRE ATTENTION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28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8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fr-FR" sz="38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14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Objectif principal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Caractéristiques </a:t>
            </a: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UCV au </a:t>
            </a: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i="1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Objectifs spécifiques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prévalences des différentes urgences cardiovasculaires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aspects diagnostiques, thérapeutiques et pronostiques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indicateurs techniques de performance de l’USIC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9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MATERIELS ET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fr-FR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Cadre </a:t>
            </a: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d’étude : </a:t>
            </a:r>
            <a:r>
              <a:rPr lang="fr-F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USIC, CHU Sylvanus Olympio </a:t>
            </a:r>
            <a:endParaRPr lang="fr-F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Type </a:t>
            </a:r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&amp; période d’étude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Etude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rétrospective, monocentrique et descriptive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fr-FR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août 2015 au 31 Juillet 2020</a:t>
            </a:r>
            <a:endParaRPr lang="fr-F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53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MATERIELS ET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Cible </a:t>
            </a: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ous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les patients admis pour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UCV à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l’USIC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Critère d’inclusion :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tous les dossiers des patients hospitalisés à l’USIC </a:t>
            </a:r>
          </a:p>
          <a:p>
            <a:pPr marL="0" indent="0" fontAlgn="auto">
              <a:buNone/>
            </a:pPr>
            <a:endParaRPr lang="fr-FR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Critères de non inclusion </a:t>
            </a:r>
            <a:r>
              <a:rPr lang="fr-FR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Dossiers incomplets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Hébergement par manque de place</a:t>
            </a:r>
          </a:p>
          <a:p>
            <a:pPr lvl="1" algn="just">
              <a:lnSpc>
                <a:spcPct val="150000"/>
              </a:lnSpc>
            </a:pPr>
            <a:endParaRPr lang="fr-FR" sz="2800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</a:pPr>
            <a:endParaRPr lang="fr-FR" sz="2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29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MATERIELS ET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Variables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étudiées</a:t>
            </a:r>
            <a:endParaRPr lang="fr-F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Données sociodémographiques</a:t>
            </a:r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âge, sexe, profession, niveau socio-économique, mode de transport.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Antécédents</a:t>
            </a:r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fr-F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HTA, diabète, tabagisme, obésité, sédentarité.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Données</a:t>
            </a:r>
            <a:r>
              <a:rPr lang="fr-FR" sz="2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cliniques et paracliniques.</a:t>
            </a:r>
            <a:endParaRPr lang="fr-FR" sz="2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6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MATERIELS ET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756392" cy="466566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 Variables 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étudiées</a:t>
            </a:r>
            <a:endParaRPr lang="fr-F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Diagnostic retenu</a:t>
            </a:r>
          </a:p>
          <a:p>
            <a:pPr lvl="1" algn="just">
              <a:lnSpc>
                <a:spcPct val="150000"/>
              </a:lnSpc>
            </a:pPr>
            <a:r>
              <a:rPr lang="fr-F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Données thérapeutiques et évolutives</a:t>
            </a:r>
            <a:endParaRPr lang="fr-FR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Six groupes d’urgences: </a:t>
            </a:r>
            <a:r>
              <a:rPr lang="fr-FR" sz="2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hypertensives, coronaires, hémodynamiques, vasculaires, rythmiques, péricardiques</a:t>
            </a:r>
            <a:endParaRPr lang="fr-FR" sz="2800" b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Sept indicateurs de performance</a:t>
            </a:r>
            <a:endParaRPr lang="fr-FR" sz="2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2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MATERIELS ET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992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alt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Saisie </a:t>
            </a:r>
            <a:r>
              <a:rPr lang="fr-FR" alt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analyse des données: </a:t>
            </a:r>
            <a:r>
              <a:rPr lang="fr-FR" alt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EPI INFO version 7.2.1.0</a:t>
            </a:r>
            <a:endParaRPr lang="fr-FR" alt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alt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Tableaux et graphiques :</a:t>
            </a:r>
            <a:r>
              <a:rPr lang="fr-FR" alt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Microsoft Word 2010 et Microsoft Excel 2010.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9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16505"/>
            <a:ext cx="10515600" cy="2124075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RESULTATS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83EC-64C9-4F22-8526-D62720144F4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1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3014</TotalTime>
  <Words>859</Words>
  <Application>Microsoft Office PowerPoint</Application>
  <PresentationFormat>Widescreen</PresentationFormat>
  <Paragraphs>307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Microsoft Sans Serif</vt:lpstr>
      <vt:lpstr>Tahoma</vt:lpstr>
      <vt:lpstr>Wingdings</vt:lpstr>
      <vt:lpstr>Thème Office</vt:lpstr>
      <vt:lpstr>LES URGENCES CARDIOVASCULAIRES A L’UNITE DES SOINS INTENSIFS CARDIOLOGIQUES (USIC) DU CHU SYLVANUS OLYMPIO</vt:lpstr>
      <vt:lpstr>INTRODUCTION</vt:lpstr>
      <vt:lpstr>INTRODUCTION</vt:lpstr>
      <vt:lpstr>MATERIELS ET METHODES</vt:lpstr>
      <vt:lpstr>MATERIELS ET METHODES</vt:lpstr>
      <vt:lpstr>MATERIELS ET METHODES</vt:lpstr>
      <vt:lpstr>MATERIELS ET METHODES</vt:lpstr>
      <vt:lpstr>MATERIELS ET METHODES</vt:lpstr>
      <vt:lpstr>RESULTATS</vt:lpstr>
      <vt:lpstr>RESULTATS</vt:lpstr>
      <vt:lpstr>RESULTATS</vt:lpstr>
      <vt:lpstr>RESULTATS</vt:lpstr>
      <vt:lpstr>RESULTATS</vt:lpstr>
      <vt:lpstr>RESULTATS</vt:lpstr>
      <vt:lpstr>RESULTATS</vt:lpstr>
      <vt:lpstr>PowerPoint Presentation</vt:lpstr>
      <vt:lpstr>PowerPoint Presentation</vt:lpstr>
      <vt:lpstr>RESULTATS</vt:lpstr>
      <vt:lpstr>RESULTATS</vt:lpstr>
      <vt:lpstr>RESULTATS</vt:lpstr>
      <vt:lpstr>CONCLUSION</vt:lpstr>
      <vt:lpstr>MERCI DE VOTRE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Spero Sergio</dc:creator>
  <cp:lastModifiedBy>RBS</cp:lastModifiedBy>
  <cp:revision>168</cp:revision>
  <dcterms:created xsi:type="dcterms:W3CDTF">2021-06-10T09:54:31Z</dcterms:created>
  <dcterms:modified xsi:type="dcterms:W3CDTF">2021-10-28T11:56:16Z</dcterms:modified>
</cp:coreProperties>
</file>